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Barlow ExtraLight"/>
      <p:regular r:id="rId24"/>
      <p:bold r:id="rId25"/>
      <p:italic r:id="rId26"/>
      <p:boldItalic r:id="rId27"/>
    </p:embeddedFont>
    <p:embeddedFont>
      <p:font typeface="Nunito SemiBold"/>
      <p:regular r:id="rId28"/>
      <p:bold r:id="rId29"/>
      <p:italic r:id="rId30"/>
      <p:boldItalic r:id="rId31"/>
    </p:embeddedFont>
    <p:embeddedFont>
      <p:font typeface="Hepta Slab Medium"/>
      <p:regular r:id="rId32"/>
      <p:bold r:id="rId33"/>
    </p:embeddedFont>
    <p:embeddedFont>
      <p:font typeface="Hepta Slab Light"/>
      <p:regular r:id="rId34"/>
      <p:bold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Hepta Slab"/>
      <p:regular r:id="rId40"/>
      <p:bold r:id="rId41"/>
    </p:embeddedFont>
    <p:embeddedFont>
      <p:font typeface="Barlow Medium"/>
      <p:regular r:id="rId42"/>
      <p:bold r:id="rId43"/>
      <p:italic r:id="rId44"/>
      <p:boldItalic r:id="rId45"/>
    </p:embeddedFont>
    <p:embeddedFont>
      <p:font typeface="Barlow Light"/>
      <p:regular r:id="rId46"/>
      <p:bold r:id="rId47"/>
      <p:italic r:id="rId48"/>
      <p:boldItalic r:id="rId49"/>
    </p:embeddedFont>
    <p:embeddedFont>
      <p:font typeface="Barl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Francesca Ph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ptaSlab-regular.fntdata"/><Relationship Id="rId42" Type="http://schemas.openxmlformats.org/officeDocument/2006/relationships/font" Target="fonts/BarlowMedium-regular.fntdata"/><Relationship Id="rId41" Type="http://schemas.openxmlformats.org/officeDocument/2006/relationships/font" Target="fonts/HeptaSlab-bold.fntdata"/><Relationship Id="rId44" Type="http://schemas.openxmlformats.org/officeDocument/2006/relationships/font" Target="fonts/BarlowMedium-italic.fntdata"/><Relationship Id="rId43" Type="http://schemas.openxmlformats.org/officeDocument/2006/relationships/font" Target="fonts/BarlowMedium-bold.fntdata"/><Relationship Id="rId46" Type="http://schemas.openxmlformats.org/officeDocument/2006/relationships/font" Target="fonts/BarlowLight-regular.fntdata"/><Relationship Id="rId45" Type="http://schemas.openxmlformats.org/officeDocument/2006/relationships/font" Target="fonts/Barlow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BarlowLight-italic.fntdata"/><Relationship Id="rId47" Type="http://schemas.openxmlformats.org/officeDocument/2006/relationships/font" Target="fonts/BarlowLight-bold.fntdata"/><Relationship Id="rId49" Type="http://schemas.openxmlformats.org/officeDocument/2006/relationships/font" Target="fonts/Barlow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SemiBold-boldItalic.fntdata"/><Relationship Id="rId30" Type="http://schemas.openxmlformats.org/officeDocument/2006/relationships/font" Target="fonts/NunitoSemiBold-italic.fntdata"/><Relationship Id="rId33" Type="http://schemas.openxmlformats.org/officeDocument/2006/relationships/font" Target="fonts/HeptaSlabMedium-bold.fntdata"/><Relationship Id="rId32" Type="http://schemas.openxmlformats.org/officeDocument/2006/relationships/font" Target="fonts/HeptaSlabMedium-regular.fntdata"/><Relationship Id="rId35" Type="http://schemas.openxmlformats.org/officeDocument/2006/relationships/font" Target="fonts/HeptaSlabLight-bold.fntdata"/><Relationship Id="rId34" Type="http://schemas.openxmlformats.org/officeDocument/2006/relationships/font" Target="fonts/HeptaSlabLight-regular.fntdata"/><Relationship Id="rId37" Type="http://schemas.openxmlformats.org/officeDocument/2006/relationships/font" Target="fonts/Nunito-bold.fntdata"/><Relationship Id="rId36" Type="http://schemas.openxmlformats.org/officeDocument/2006/relationships/font" Target="fonts/Nunito-regular.fntdata"/><Relationship Id="rId39" Type="http://schemas.openxmlformats.org/officeDocument/2006/relationships/font" Target="fonts/Nunito-boldItalic.fntdata"/><Relationship Id="rId38" Type="http://schemas.openxmlformats.org/officeDocument/2006/relationships/font" Target="fonts/Nuni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arlowExtraLight-regular.fntdata"/><Relationship Id="rId23" Type="http://schemas.openxmlformats.org/officeDocument/2006/relationships/slide" Target="slides/slide16.xml"/><Relationship Id="rId26" Type="http://schemas.openxmlformats.org/officeDocument/2006/relationships/font" Target="fonts/BarlowExtraLight-italic.fntdata"/><Relationship Id="rId25" Type="http://schemas.openxmlformats.org/officeDocument/2006/relationships/font" Target="fonts/BarlowExtraLight-bold.fntdata"/><Relationship Id="rId28" Type="http://schemas.openxmlformats.org/officeDocument/2006/relationships/font" Target="fonts/NunitoSemiBold-regular.fntdata"/><Relationship Id="rId27" Type="http://schemas.openxmlformats.org/officeDocument/2006/relationships/font" Target="fonts/BarlowExtraLight-boldItalic.fntdata"/><Relationship Id="rId29" Type="http://schemas.openxmlformats.org/officeDocument/2006/relationships/font" Target="fonts/NunitoSemiBold-bold.fntdata"/><Relationship Id="rId51" Type="http://schemas.openxmlformats.org/officeDocument/2006/relationships/font" Target="fonts/Barlow-bold.fntdata"/><Relationship Id="rId50" Type="http://schemas.openxmlformats.org/officeDocument/2006/relationships/font" Target="fonts/Barlow-regular.fntdata"/><Relationship Id="rId53" Type="http://schemas.openxmlformats.org/officeDocument/2006/relationships/font" Target="fonts/Barlow-boldItalic.fntdata"/><Relationship Id="rId52" Type="http://schemas.openxmlformats.org/officeDocument/2006/relationships/font" Target="fonts/Barlow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04T06:06:34.702">
    <p:pos x="6000" y="0"/>
    <p:text>hid because i literally cannot edit the text :(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4-04T06:10:13.266">
    <p:pos x="6000" y="0"/>
    <p:text>tbh I thought the black would make the text more legible. If you prefer the gray gradient lmk its a quick fix to make.</p:text>
  </p:cm>
  <p:cm authorId="0" idx="3" dt="2025-04-04T06:10:13.266">
    <p:pos x="6000" y="0"/>
    <p:text>also funny pun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4-04T07:47:06.718">
    <p:pos x="6000" y="0"/>
    <p:text>students should have something similar to this already printed out. if not, leave this slide on for the ice breakers.
Please explain difference between dots and dashes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4-04T07:36:03.509">
    <p:pos x="6000" y="0"/>
    <p:text>secret bonus content if we have free time (this song is stuck in my head, probably not actual morse code)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6bd1ed2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6bd1ed2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c2ee09530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4c2ee09530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c2ee09530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c2ee09530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c2ee09530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c2ee09530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c2ee0953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4c2ee0953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c2ee09530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c2ee0953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c2ee0953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c2ee0953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c2ee0953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4c2ee0953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c2ee095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c2ee095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6bd1ed2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6bd1ed2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6bd1ed2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6bd1ed2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6bd1ed2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6bd1ed2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6bd1ed2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6bd1ed2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c2ee095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c2ee095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c2ee09530_2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c2ee09530_2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c2ee09530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c2ee09530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2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2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2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2" name="Google Shape;112;p2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2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2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2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7" name="Google Shape;137;p3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3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3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3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3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3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3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3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3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7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3" name="Google Shape;193;p38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4" name="Google Shape;194;p38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7" name="Google Shape;197;p38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14" name="Google Shape;214;p39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5" name="Google Shape;215;p39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0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1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1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1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1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1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5" name="Google Shape;235;p41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6" name="Google Shape;236;p41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1" name="Google Shape;251;p44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0" name="Google Shape;26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7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8" name="Google Shape;268;p47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7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4" name="Google Shape;274;p48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5" name="Google Shape;275;p48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9" name="Google Shape;279;p4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51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7" name="Google Shape;297;p52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3" name="Google Shape;303;p53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4" name="Google Shape;304;p53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5" name="Google Shape;305;p53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53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7" name="Google Shape;307;p53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53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9" name="Google Shape;309;p53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0" name="Google Shape;310;p53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1" name="Google Shape;311;p53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2" name="Google Shape;312;p53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3" name="Google Shape;313;p53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4" name="Google Shape;314;p53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5" name="Google Shape;315;p53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6" name="Google Shape;316;p53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9" name="Google Shape;319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23" name="Google Shape;323;p5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1" name="Google Shape;331;p56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2" name="Google Shape;332;p56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3" name="Google Shape;333;p56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4" name="Google Shape;334;p56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5" name="Google Shape;335;p56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6" name="Google Shape;336;p56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7" name="Google Shape;337;p56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8" name="Google Shape;338;p56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9" name="Google Shape;339;p56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40" name="Google Shape;340;p56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2" name="Google Shape;342;p56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6" name="Google Shape;346;p57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7" name="Google Shape;347;p57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57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9" name="Google Shape;349;p57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0" name="Google Shape;350;p57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1" name="Google Shape;351;p57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2" name="Google Shape;352;p57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3" name="Google Shape;353;p57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54" name="Google Shape;354;p57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5" name="Google Shape;355;p57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7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7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7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9" name="Google Shape;359;p57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60" name="Google Shape;360;p57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63" name="Google Shape;363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7" name="Google Shape;367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70" name="Google Shape;370;p59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71" name="Google Shape;371;p5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36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4.xml"/><Relationship Id="rId4" Type="http://schemas.openxmlformats.org/officeDocument/2006/relationships/hyperlink" Target="http://www.youtube.com/watch?v=kbAYu-0JdHw" TargetMode="External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0" title="Tit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36" y="1080400"/>
            <a:ext cx="1712514" cy="144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9"/>
          <p:cNvPicPr preferRelativeResize="0"/>
          <p:nvPr/>
        </p:nvPicPr>
        <p:blipFill rotWithShape="1">
          <a:blip r:embed="rId4">
            <a:alphaModFix/>
          </a:blip>
          <a:srcRect b="29639" l="26766" r="26405" t="25424"/>
          <a:stretch/>
        </p:blipFill>
        <p:spPr>
          <a:xfrm>
            <a:off x="697803" y="1208075"/>
            <a:ext cx="787170" cy="73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2204300" y="467875"/>
            <a:ext cx="651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Put a metal tack on telegraphs A and B. Tape the bottom if it is pointy.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3091500" y="1799550"/>
            <a:ext cx="5630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Take one of the short wires (A) on the negative side of the battery and wrap it around tack A.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Wrap long wire (E) and short wire (C) on tack B.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474" name="Google Shape;474;p69"/>
          <p:cNvCxnSpPr/>
          <p:nvPr/>
        </p:nvCxnSpPr>
        <p:spPr>
          <a:xfrm flipH="1" rot="10800000">
            <a:off x="-109425" y="1717055"/>
            <a:ext cx="989700" cy="658800"/>
          </a:xfrm>
          <a:prstGeom prst="straightConnector1">
            <a:avLst/>
          </a:prstGeom>
          <a:noFill/>
          <a:ln cap="flat" cmpd="sng" w="1524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69"/>
          <p:cNvSpPr txBox="1"/>
          <p:nvPr/>
        </p:nvSpPr>
        <p:spPr>
          <a:xfrm>
            <a:off x="171962" y="2524188"/>
            <a:ext cx="78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36" y="2999425"/>
            <a:ext cx="1712514" cy="144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 rotWithShape="1">
          <a:blip r:embed="rId4">
            <a:alphaModFix/>
          </a:blip>
          <a:srcRect b="29639" l="26766" r="26405" t="25424"/>
          <a:stretch/>
        </p:blipFill>
        <p:spPr>
          <a:xfrm>
            <a:off x="697803" y="3127100"/>
            <a:ext cx="787170" cy="732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69"/>
          <p:cNvCxnSpPr/>
          <p:nvPr/>
        </p:nvCxnSpPr>
        <p:spPr>
          <a:xfrm flipH="1" rot="10800000">
            <a:off x="-109425" y="3636080"/>
            <a:ext cx="989700" cy="658800"/>
          </a:xfrm>
          <a:prstGeom prst="straightConnector1">
            <a:avLst/>
          </a:prstGeom>
          <a:noFill/>
          <a:ln cap="flat" cmpd="sng" w="1524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69"/>
          <p:cNvSpPr txBox="1"/>
          <p:nvPr/>
        </p:nvSpPr>
        <p:spPr>
          <a:xfrm>
            <a:off x="171962" y="4443213"/>
            <a:ext cx="78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80" name="Google Shape;480;p69"/>
          <p:cNvCxnSpPr/>
          <p:nvPr/>
        </p:nvCxnSpPr>
        <p:spPr>
          <a:xfrm>
            <a:off x="684588" y="3714600"/>
            <a:ext cx="1243500" cy="16581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69"/>
          <p:cNvSpPr txBox="1"/>
          <p:nvPr/>
        </p:nvSpPr>
        <p:spPr>
          <a:xfrm>
            <a:off x="1928112" y="4376738"/>
            <a:ext cx="78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0"/>
          <p:cNvSpPr txBox="1"/>
          <p:nvPr/>
        </p:nvSpPr>
        <p:spPr>
          <a:xfrm>
            <a:off x="2173225" y="194500"/>
            <a:ext cx="6911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Put the LEDs on the telegraphs as indicated and tape the following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On the </a:t>
            </a:r>
            <a:r>
              <a:rPr b="1" i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shorter, negative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leg of the LED: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A: Attach the (-) wire on the negative battery (B)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B: Attach short wire (C)  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On the </a:t>
            </a:r>
            <a:r>
              <a:rPr b="1" i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longer, positive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leg of the LED: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A: Connect long wire (F)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B: Attach long wire (D) 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87" name="Google Shape;4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25" y="194488"/>
            <a:ext cx="1098025" cy="44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0"/>
          <p:cNvSpPr txBox="1"/>
          <p:nvPr/>
        </p:nvSpPr>
        <p:spPr>
          <a:xfrm>
            <a:off x="777725" y="2571738"/>
            <a:ext cx="31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endParaRPr b="1" sz="320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9" name="Google Shape;489;p70"/>
          <p:cNvSpPr txBox="1"/>
          <p:nvPr/>
        </p:nvSpPr>
        <p:spPr>
          <a:xfrm>
            <a:off x="1589000" y="2571750"/>
            <a:ext cx="49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FFFF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200">
              <a:solidFill>
                <a:srgbClr val="00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90" name="Google Shape;490;p70"/>
          <p:cNvCxnSpPr/>
          <p:nvPr/>
        </p:nvCxnSpPr>
        <p:spPr>
          <a:xfrm flipH="1">
            <a:off x="758675" y="3805125"/>
            <a:ext cx="356100" cy="20649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70"/>
          <p:cNvCxnSpPr/>
          <p:nvPr/>
        </p:nvCxnSpPr>
        <p:spPr>
          <a:xfrm rot="10800000">
            <a:off x="1419875" y="4189950"/>
            <a:ext cx="1305600" cy="9327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70"/>
          <p:cNvSpPr txBox="1"/>
          <p:nvPr/>
        </p:nvSpPr>
        <p:spPr>
          <a:xfrm>
            <a:off x="524175" y="3519400"/>
            <a:ext cx="3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3" name="Google Shape;493;p70"/>
          <p:cNvSpPr txBox="1"/>
          <p:nvPr/>
        </p:nvSpPr>
        <p:spPr>
          <a:xfrm>
            <a:off x="1875738" y="3890650"/>
            <a:ext cx="45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4" name="Google Shape;494;p70"/>
          <p:cNvSpPr txBox="1"/>
          <p:nvPr/>
        </p:nvSpPr>
        <p:spPr>
          <a:xfrm>
            <a:off x="-3142375" y="-109425"/>
            <a:ext cx="30000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take the </a:t>
            </a:r>
            <a:r>
              <a:rPr b="1" i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negative, shorter leg</a:t>
            </a: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and attached it to the free wire that’s attached to the </a:t>
            </a:r>
            <a:r>
              <a:rPr i="1"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negative </a:t>
            </a: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side of the battery  (B). </a:t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Place a longer wire (F) and place it on the </a:t>
            </a:r>
            <a:r>
              <a:rPr b="1" i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positive, longer leg</a:t>
            </a: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of the LED.</a:t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Tape the LED with the wires as indicated in Telegraph 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0" y="285560"/>
            <a:ext cx="1098025" cy="197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1"/>
          <p:cNvPicPr preferRelativeResize="0"/>
          <p:nvPr/>
        </p:nvPicPr>
        <p:blipFill rotWithShape="1">
          <a:blip r:embed="rId4">
            <a:alphaModFix/>
          </a:blip>
          <a:srcRect b="29639" l="26766" r="26405" t="25424"/>
          <a:stretch/>
        </p:blipFill>
        <p:spPr>
          <a:xfrm>
            <a:off x="1588051" y="1511250"/>
            <a:ext cx="844025" cy="8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1"/>
          <p:cNvSpPr txBox="1"/>
          <p:nvPr/>
        </p:nvSpPr>
        <p:spPr>
          <a:xfrm>
            <a:off x="2432075" y="165675"/>
            <a:ext cx="6437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Put the other tack on the </a:t>
            </a:r>
            <a:r>
              <a:rPr lang="en" sz="2400" u="sng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underside 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of the switch for both A and B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</a:t>
            </a:r>
            <a:r>
              <a:rPr i="1"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The tacks should be touching once connected</a:t>
            </a:r>
            <a:endParaRPr i="1"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For the top tack,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A: Wrap long wire D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B: Wrap long wire F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Push down on the switch to complete the circuit.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just made two working telegraphs :)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502" name="Google Shape;502;p71"/>
          <p:cNvCxnSpPr/>
          <p:nvPr/>
        </p:nvCxnSpPr>
        <p:spPr>
          <a:xfrm flipH="1">
            <a:off x="-923275" y="2035700"/>
            <a:ext cx="2669400" cy="22764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3425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59825" y="824550"/>
            <a:ext cx="56886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breakers</a:t>
            </a:r>
            <a:endParaRPr/>
          </a:p>
        </p:txBody>
      </p:sp>
      <p:sp>
        <p:nvSpPr>
          <p:cNvPr id="513" name="Google Shape;513;p73"/>
          <p:cNvSpPr txBox="1"/>
          <p:nvPr/>
        </p:nvSpPr>
        <p:spPr>
          <a:xfrm>
            <a:off x="1112974" y="1842475"/>
            <a:ext cx="393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Favorite color?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Name of a future pet?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One item you will bring on a stranded island?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14" name="Google Shape;5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75" y="0"/>
            <a:ext cx="7200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32575"/>
            <a:ext cx="2501084" cy="17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59825" y="824550"/>
            <a:ext cx="56886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</a:t>
            </a:r>
            <a:endParaRPr/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75" y="0"/>
            <a:ext cx="7200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32575"/>
            <a:ext cx="2501084" cy="1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4"/>
          <p:cNvSpPr txBox="1"/>
          <p:nvPr/>
        </p:nvSpPr>
        <p:spPr>
          <a:xfrm>
            <a:off x="1112974" y="1842475"/>
            <a:ext cx="393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Spend the rest of the time making fun messages between you and your partner :)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 rights belong to FOX - No profit is generated from this video.&#10;&#10;Leave a like if you'd like to see similar content!" id="528" name="Google Shape;528;p75" title="Bob's Burgers Outro - Morse Code (S9E9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7955625" cy="4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1"/>
          <p:cNvSpPr txBox="1"/>
          <p:nvPr/>
        </p:nvSpPr>
        <p:spPr>
          <a:xfrm>
            <a:off x="2819600" y="233575"/>
            <a:ext cx="51255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Tell Me About Telegraphs !</a:t>
            </a:r>
            <a:endParaRPr sz="54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3499550" y="3406500"/>
            <a:ext cx="37656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9999"/>
                </a:solidFill>
                <a:latin typeface="Hepta Slab"/>
                <a:ea typeface="Hepta Slab"/>
                <a:cs typeface="Hepta Slab"/>
                <a:sym typeface="Hepta Slab"/>
              </a:rPr>
              <a:t>STEM Day</a:t>
            </a:r>
            <a:br>
              <a:rPr lang="en" sz="2600">
                <a:solidFill>
                  <a:srgbClr val="999999"/>
                </a:solidFill>
                <a:latin typeface="Hepta Slab"/>
                <a:ea typeface="Hepta Slab"/>
                <a:cs typeface="Hepta Slab"/>
                <a:sym typeface="Hepta Slab"/>
              </a:rPr>
            </a:br>
            <a:r>
              <a:rPr lang="en" sz="2600">
                <a:solidFill>
                  <a:srgbClr val="F1C232"/>
                </a:solidFill>
                <a:latin typeface="Hepta Slab"/>
                <a:ea typeface="Hepta Slab"/>
                <a:cs typeface="Hepta Slab"/>
                <a:sym typeface="Hepta Slab"/>
              </a:rPr>
              <a:t>IEEE @ UCF</a:t>
            </a:r>
            <a:endParaRPr sz="2600">
              <a:solidFill>
                <a:srgbClr val="F1C232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55112" y="468038"/>
            <a:ext cx="4829100" cy="2428800"/>
          </a:xfrm>
          <a:prstGeom prst="flowChartPunchedTape">
            <a:avLst/>
          </a:prstGeom>
          <a:noFill/>
          <a:ln>
            <a:noFill/>
          </a:ln>
        </p:spPr>
      </p:pic>
      <p:pic>
        <p:nvPicPr>
          <p:cNvPr id="387" name="Google Shape;38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87065">
            <a:off x="241550" y="3184238"/>
            <a:ext cx="2020013" cy="202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25800" y="2193350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 u="sng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Electrical Telegraph</a:t>
            </a:r>
            <a:endParaRPr sz="3820" u="sng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3600650" y="1392125"/>
            <a:ext cx="5231700" cy="31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345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3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electrical telegraph revolutionized long-distance communication in the 19th century.</a:t>
            </a:r>
            <a:endParaRPr b="1" sz="351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5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3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It enabled near-</a:t>
            </a:r>
            <a:r>
              <a:rPr b="1" lang="en" sz="3933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instantaneous</a:t>
            </a:r>
            <a:r>
              <a:rPr b="1" lang="en" sz="3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message transmission over vast distances!</a:t>
            </a:r>
            <a:endParaRPr b="1" sz="351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45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3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Pioneered the foundation for modern telecommunications.</a:t>
            </a:r>
            <a:br>
              <a:rPr lang="en" sz="3512">
                <a:latin typeface="Nunito"/>
                <a:ea typeface="Nunito"/>
                <a:cs typeface="Nunito"/>
                <a:sym typeface="Nunito"/>
              </a:rPr>
            </a:br>
            <a:endParaRPr b="1" sz="351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b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2" title="Glo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" y="1183688"/>
            <a:ext cx="3353975" cy="3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 u="sng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Who Made the Telegraph?</a:t>
            </a:r>
            <a:endParaRPr sz="3820" u="sng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942025" y="1339350"/>
            <a:ext cx="76200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3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Samuel Morse</a:t>
            </a:r>
            <a:r>
              <a:rPr b="1" lang="en" sz="7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</a:t>
            </a:r>
            <a:r>
              <a:rPr b="1" lang="en" sz="83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Charles Wheatstone</a:t>
            </a:r>
            <a:r>
              <a:rPr b="1" lang="en" sz="75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b="1" lang="en" sz="83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William Cooke</a:t>
            </a:r>
            <a:endParaRPr b="1" sz="831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71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(Morse Code)		    Early Inventor			     Early Inventor</a:t>
            </a:r>
            <a:endParaRPr b="1" sz="671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3" title="Mo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5" y="2066175"/>
            <a:ext cx="2977250" cy="29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575" y="2198212"/>
            <a:ext cx="2193989" cy="27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225" y="2682225"/>
            <a:ext cx="727925" cy="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5325" y="2312038"/>
            <a:ext cx="1888650" cy="248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787" y="2634300"/>
            <a:ext cx="727925" cy="4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 u="sng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How Does It Work?</a:t>
            </a:r>
            <a:endParaRPr sz="3820" u="sng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12" name="Google Shape;412;p64"/>
          <p:cNvSpPr txBox="1"/>
          <p:nvPr>
            <p:ph idx="1" type="body"/>
          </p:nvPr>
        </p:nvSpPr>
        <p:spPr>
          <a:xfrm>
            <a:off x="512875" y="1392125"/>
            <a:ext cx="83196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78133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unito"/>
              <a:buChar char="●"/>
            </a:pPr>
            <a:r>
              <a:rPr b="1" lang="en" sz="9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electrical telegraph utilizes a series of dots (...) and dashes (- - -) to translate an </a:t>
            </a:r>
            <a:r>
              <a:rPr b="1" lang="en" sz="9419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Electrical Signal</a:t>
            </a:r>
            <a:r>
              <a:rPr b="1" lang="en" sz="9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into </a:t>
            </a:r>
            <a:r>
              <a:rPr b="1" lang="en" sz="941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Written Language</a:t>
            </a:r>
            <a:r>
              <a:rPr b="1" lang="en" sz="941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b="1" lang="en" sz="9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This process is called </a:t>
            </a:r>
            <a:r>
              <a:rPr b="1" i="1" lang="en" sz="9419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Morse Code.</a:t>
            </a:r>
            <a:br>
              <a:rPr lang="en" sz="9419">
                <a:latin typeface="Nunito"/>
                <a:ea typeface="Nunito"/>
                <a:cs typeface="Nunito"/>
                <a:sym typeface="Nunito"/>
              </a:rPr>
            </a:br>
            <a:endParaRPr b="1" sz="9419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4" title="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75" y="2781100"/>
            <a:ext cx="2788824" cy="27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4" title="Piec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5420">
            <a:off x="583736" y="2975525"/>
            <a:ext cx="2148775" cy="21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4" title="Pie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275" y="2642712"/>
            <a:ext cx="2678151" cy="31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 title="Machi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000" y="1767725"/>
            <a:ext cx="3463124" cy="346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64"/>
          <p:cNvCxnSpPr/>
          <p:nvPr/>
        </p:nvCxnSpPr>
        <p:spPr>
          <a:xfrm>
            <a:off x="2951700" y="4082150"/>
            <a:ext cx="2177100" cy="75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64"/>
          <p:cNvCxnSpPr/>
          <p:nvPr/>
        </p:nvCxnSpPr>
        <p:spPr>
          <a:xfrm>
            <a:off x="2951700" y="4082150"/>
            <a:ext cx="2177100" cy="75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64"/>
          <p:cNvCxnSpPr/>
          <p:nvPr/>
        </p:nvCxnSpPr>
        <p:spPr>
          <a:xfrm flipH="1">
            <a:off x="-100" y="4614600"/>
            <a:ext cx="2378400" cy="449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64"/>
          <p:cNvCxnSpPr/>
          <p:nvPr/>
        </p:nvCxnSpPr>
        <p:spPr>
          <a:xfrm flipH="1" rot="10800000">
            <a:off x="7956700" y="3951925"/>
            <a:ext cx="1191600" cy="58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5" title="Make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69875" y="1701013"/>
            <a:ext cx="42207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Let’s Make our Telegraph </a:t>
            </a:r>
            <a:r>
              <a:rPr lang="en" sz="4200">
                <a:solidFill>
                  <a:srgbClr val="FFFFFF"/>
                </a:solidFill>
                <a:latin typeface="Hepta Slab"/>
                <a:ea typeface="Hepta Slab"/>
                <a:cs typeface="Hepta Slab"/>
                <a:sym typeface="Hepta Slab"/>
              </a:rPr>
              <a:t>!</a:t>
            </a:r>
            <a:endParaRPr sz="4200">
              <a:solidFill>
                <a:srgbClr val="FFFFFF"/>
              </a:solidFill>
              <a:latin typeface="Hepta Slab"/>
              <a:ea typeface="Hepta Slab"/>
              <a:cs typeface="Hepta Slab"/>
              <a:sym typeface="Hepta Slab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 rotWithShape="1">
          <a:blip r:embed="rId3">
            <a:alphaModFix/>
          </a:blip>
          <a:srcRect b="0" l="-4290" r="4289" t="0"/>
          <a:stretch/>
        </p:blipFill>
        <p:spPr>
          <a:xfrm>
            <a:off x="4290586" y="668690"/>
            <a:ext cx="4734300" cy="3806100"/>
          </a:xfrm>
          <a:prstGeom prst="foldedCorner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0" y="153050"/>
            <a:ext cx="32250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Materials</a:t>
            </a:r>
            <a:endParaRPr sz="3600"/>
          </a:p>
        </p:txBody>
      </p:sp>
      <p:cxnSp>
        <p:nvCxnSpPr>
          <p:cNvPr id="439" name="Google Shape;439;p67"/>
          <p:cNvCxnSpPr/>
          <p:nvPr/>
        </p:nvCxnSpPr>
        <p:spPr>
          <a:xfrm>
            <a:off x="610350" y="1571250"/>
            <a:ext cx="15600" cy="20010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67"/>
          <p:cNvCxnSpPr/>
          <p:nvPr/>
        </p:nvCxnSpPr>
        <p:spPr>
          <a:xfrm>
            <a:off x="961775" y="1571250"/>
            <a:ext cx="15600" cy="20010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67"/>
          <p:cNvCxnSpPr/>
          <p:nvPr/>
        </p:nvCxnSpPr>
        <p:spPr>
          <a:xfrm>
            <a:off x="1313200" y="1571250"/>
            <a:ext cx="15600" cy="20010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67"/>
          <p:cNvCxnSpPr/>
          <p:nvPr/>
        </p:nvCxnSpPr>
        <p:spPr>
          <a:xfrm>
            <a:off x="2296600" y="1571250"/>
            <a:ext cx="15600" cy="27738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648025" y="1571250"/>
            <a:ext cx="15600" cy="27738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67"/>
          <p:cNvCxnSpPr/>
          <p:nvPr/>
        </p:nvCxnSpPr>
        <p:spPr>
          <a:xfrm>
            <a:off x="2999450" y="1571250"/>
            <a:ext cx="15600" cy="27738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67"/>
          <p:cNvSpPr txBox="1"/>
          <p:nvPr/>
        </p:nvSpPr>
        <p:spPr>
          <a:xfrm>
            <a:off x="3864900" y="398750"/>
            <a:ext cx="5279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i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 short, </a:t>
            </a: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4 in. wires and </a:t>
            </a:r>
            <a:r>
              <a:rPr b="1" i="1"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 longer</a:t>
            </a: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8 in. wires.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	</a:t>
            </a:r>
            <a:r>
              <a:rPr i="1"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Colored differently for visuals only.</a:t>
            </a:r>
            <a:endParaRPr i="1"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		Labeled for reference</a:t>
            </a:r>
            <a:endParaRPr i="1"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-"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2 LEDs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-"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3 V Battery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 Light"/>
              <a:buChar char="-"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4 Thumbtacks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6" name="Google Shape;446;p67"/>
          <p:cNvPicPr preferRelativeResize="0"/>
          <p:nvPr/>
        </p:nvPicPr>
        <p:blipFill rotWithShape="1">
          <a:blip r:embed="rId3">
            <a:alphaModFix/>
          </a:blip>
          <a:srcRect b="29639" l="26766" r="26405" t="25424"/>
          <a:stretch/>
        </p:blipFill>
        <p:spPr>
          <a:xfrm>
            <a:off x="4976553" y="3572250"/>
            <a:ext cx="1147100" cy="11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7"/>
          <p:cNvSpPr/>
          <p:nvPr/>
        </p:nvSpPr>
        <p:spPr>
          <a:xfrm>
            <a:off x="3427050" y="2495650"/>
            <a:ext cx="1549500" cy="1371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endParaRPr b="1" sz="360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90824" y="2124075"/>
            <a:ext cx="679008" cy="27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7"/>
          <p:cNvSpPr txBox="1"/>
          <p:nvPr/>
        </p:nvSpPr>
        <p:spPr>
          <a:xfrm>
            <a:off x="462150" y="3791050"/>
            <a:ext cx="11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A, B, C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2162300" y="4345150"/>
            <a:ext cx="11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D, E, F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/>
        </p:nvSpPr>
        <p:spPr>
          <a:xfrm>
            <a:off x="2204300" y="467875"/>
            <a:ext cx="651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Take two short wires (A, B) and tape down the exposed metal to the </a:t>
            </a: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negative side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of the battery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56" name="Google Shape;456;p68"/>
          <p:cNvSpPr/>
          <p:nvPr/>
        </p:nvSpPr>
        <p:spPr>
          <a:xfrm>
            <a:off x="316600" y="467875"/>
            <a:ext cx="1549500" cy="1371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-</a:t>
            </a:r>
            <a:endParaRPr b="1" sz="360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57" name="Google Shape;457;p68"/>
          <p:cNvCxnSpPr/>
          <p:nvPr/>
        </p:nvCxnSpPr>
        <p:spPr>
          <a:xfrm>
            <a:off x="1383400" y="1428800"/>
            <a:ext cx="351000" cy="21288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68"/>
          <p:cNvCxnSpPr/>
          <p:nvPr/>
        </p:nvCxnSpPr>
        <p:spPr>
          <a:xfrm flipH="1">
            <a:off x="557400" y="1428800"/>
            <a:ext cx="356100" cy="206490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68"/>
          <p:cNvSpPr/>
          <p:nvPr/>
        </p:nvSpPr>
        <p:spPr>
          <a:xfrm>
            <a:off x="2360675" y="2186000"/>
            <a:ext cx="1549500" cy="1371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Barlow"/>
                <a:ea typeface="Barlow"/>
                <a:cs typeface="Barlow"/>
                <a:sym typeface="Barlow"/>
              </a:rPr>
              <a:t>+</a:t>
            </a:r>
            <a:endParaRPr b="1" sz="3600">
              <a:solidFill>
                <a:srgbClr val="4A86E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4217788" y="1839475"/>
            <a:ext cx="450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Take a long wire (E) and tape down the exposed metal to the </a:t>
            </a: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positive </a:t>
            </a: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side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of the battery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461" name="Google Shape;461;p68"/>
          <p:cNvCxnSpPr/>
          <p:nvPr/>
        </p:nvCxnSpPr>
        <p:spPr>
          <a:xfrm flipH="1">
            <a:off x="1396525" y="3027725"/>
            <a:ext cx="1344600" cy="1797900"/>
          </a:xfrm>
          <a:prstGeom prst="straightConnector1">
            <a:avLst/>
          </a:prstGeom>
          <a:noFill/>
          <a:ln cap="flat" cmpd="sng" w="1143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68"/>
          <p:cNvSpPr txBox="1"/>
          <p:nvPr/>
        </p:nvSpPr>
        <p:spPr>
          <a:xfrm>
            <a:off x="3867850" y="3557600"/>
            <a:ext cx="520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Tape the battery with the 3 wires to </a:t>
            </a: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telegraph A </a:t>
            </a: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(as indicated in sheet)</a:t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-193350" y="3809825"/>
            <a:ext cx="185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Note: this is the same battery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718900" y="3255725"/>
            <a:ext cx="11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A, B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2012575" y="4205450"/>
            <a:ext cx="114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endParaRPr b="1"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